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9" r:id="rId4"/>
    <p:sldId id="261" r:id="rId5"/>
    <p:sldId id="263" r:id="rId6"/>
    <p:sldId id="260" r:id="rId7"/>
    <p:sldId id="265" r:id="rId8"/>
    <p:sldId id="266" r:id="rId9"/>
    <p:sldId id="258" r:id="rId10"/>
    <p:sldId id="262" r:id="rId11"/>
    <p:sldId id="267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4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14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0ED11-090F-9B43-9DCE-080E145F8B24}" type="datetimeFigureOut">
              <a:rPr kumimoji="1" lang="zh-TW" altLang="en-US" smtClean="0"/>
              <a:t>15/9/14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B5A77-F40B-3144-9AE5-C4BC0ED766B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66588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A5B67-52C7-EA44-A776-6EDB13423855}" type="datetimeFigureOut">
              <a:rPr kumimoji="1" lang="zh-TW" altLang="en-US" smtClean="0"/>
              <a:t>15/9/14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5521D-56C0-A14C-ACC3-CEDF4E75110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4932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Applications: (1) Effects (2) Coding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5521D-56C0-A14C-ACC3-CEDF4E751106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11070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眯眯眼</a:t>
            </a:r>
            <a:endParaRPr kumimoji="1" lang="en-US" altLang="zh-TW" dirty="0" smtClean="0"/>
          </a:p>
          <a:p>
            <a:r>
              <a:rPr kumimoji="1" lang="en-US" altLang="zh-TW" dirty="0" smtClean="0"/>
              <a:t>40 samples in 1/200</a:t>
            </a:r>
            <a:r>
              <a:rPr kumimoji="1" lang="en-US" altLang="zh-TW" baseline="0" dirty="0" smtClean="0"/>
              <a:t> sec. So sampling rate = ?</a:t>
            </a:r>
          </a:p>
          <a:p>
            <a:r>
              <a:rPr kumimoji="1" lang="en-US" altLang="zh-TW" baseline="0" dirty="0" smtClean="0"/>
              <a:t>Conceptually, blue is continuous time. Red are its samples.</a:t>
            </a:r>
          </a:p>
          <a:p>
            <a:r>
              <a:rPr kumimoji="1" lang="en-US" altLang="zh-TW" baseline="0" dirty="0" smtClean="0"/>
              <a:t>Question: How often do we need to sample?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5521D-56C0-A14C-ACC3-CEDF4E751106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3082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As compared to 8 kHz for land-line</a:t>
            </a:r>
            <a:r>
              <a:rPr kumimoji="1" lang="en-US" altLang="zh-TW" baseline="0" dirty="0" smtClean="0"/>
              <a:t> telephone.</a:t>
            </a:r>
          </a:p>
          <a:p>
            <a:endParaRPr kumimoji="1" lang="en-US" altLang="zh-TW" baseline="0" dirty="0" smtClean="0"/>
          </a:p>
          <a:p>
            <a:r>
              <a:rPr kumimoji="1" lang="en-US" altLang="zh-TW" baseline="0" dirty="0" smtClean="0"/>
              <a:t>What if not sufficiently sampled?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5521D-56C0-A14C-ACC3-CEDF4E751106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5758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四捨五入解釋。</a:t>
            </a:r>
            <a:endParaRPr kumimoji="1" lang="en-US" altLang="zh-TW" dirty="0" smtClean="0"/>
          </a:p>
          <a:p>
            <a:r>
              <a:rPr kumimoji="1" lang="en-US" altLang="zh-TW" dirty="0" smtClean="0"/>
              <a:t>Q: Why 16 bits are sufficient</a:t>
            </a:r>
            <a:r>
              <a:rPr kumimoji="1" lang="en-US" altLang="zh-TW" baseline="0" dirty="0" smtClean="0"/>
              <a:t> for most applications?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5521D-56C0-A14C-ACC3-CEDF4E751106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9834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Example: Speech recognition. </a:t>
            </a:r>
            <a:r>
              <a:rPr kumimoji="1" lang="zh-TW" altLang="en-US" dirty="0" smtClean="0"/>
              <a:t>相關課程：</a:t>
            </a:r>
            <a:r>
              <a:rPr kumimoji="1" lang="en-US" altLang="zh-TW" dirty="0" smtClean="0"/>
              <a:t>Jeremy</a:t>
            </a:r>
            <a:r>
              <a:rPr kumimoji="1" lang="en-US" altLang="zh-TW" baseline="0" dirty="0" smtClean="0"/>
              <a:t> Lee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5521D-56C0-A14C-ACC3-CEDF4E751106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6476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Example: Digital</a:t>
            </a:r>
            <a:r>
              <a:rPr kumimoji="1" lang="en-US" altLang="zh-TW" baseline="0" dirty="0" smtClean="0"/>
              <a:t> Instruments, </a:t>
            </a:r>
            <a:r>
              <a:rPr kumimoji="1" lang="zh-TW" altLang="en-US" baseline="0" dirty="0" smtClean="0"/>
              <a:t>相關課程：交大聲創學程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黃志方教授，</a:t>
            </a:r>
            <a:r>
              <a:rPr kumimoji="1" lang="en-US" altLang="zh-TW" baseline="0" dirty="0" smtClean="0"/>
              <a:t>Max/MSP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5521D-56C0-A14C-ACC3-CEDF4E751106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0812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Can stop at near 2:20.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5521D-56C0-A14C-ACC3-CEDF4E751106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739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9D9F-9B81-F340-AE17-4D79414C203B}" type="datetime2">
              <a:rPr lang="zh-TW" altLang="en-US" smtClean="0"/>
              <a:t>2015年9月14日 星期一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7B37-BD0C-2F43-B643-9A2F98B7FC4E}" type="datetime2">
              <a:rPr lang="zh-TW" altLang="en-US" smtClean="0"/>
              <a:t>2015年9月14日 星期一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B9686-C8AD-3047-AD91-1D10971F96CF}" type="datetime2">
              <a:rPr lang="zh-TW" altLang="en-US" smtClean="0"/>
              <a:t>2015年9月14日 星期一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0417-A147-7F4B-894A-C9A2C4BBFE85}" type="datetime2">
              <a:rPr lang="zh-TW" altLang="en-US" smtClean="0"/>
              <a:t>2015年9月14日 星期一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EC1B1-C4D0-2B48-8E7D-796010CCD78C}" type="datetime2">
              <a:rPr lang="zh-TW" altLang="en-US" smtClean="0"/>
              <a:t>2015年9月14日 星期一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D5CB3-BE85-E34C-9856-B3263F52AA3D}" type="datetime2">
              <a:rPr lang="zh-TW" altLang="en-US" smtClean="0"/>
              <a:t>2015年9月14日 星期一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145F-7124-DB4F-A1B2-FCCEC9D0F490}" type="datetime2">
              <a:rPr lang="zh-TW" altLang="en-US" smtClean="0"/>
              <a:t>2015年9月14日 星期一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CD0D6-A1D9-C449-99E3-0FD2AFE9C427}" type="datetime2">
              <a:rPr lang="zh-TW" altLang="en-US" smtClean="0"/>
              <a:t>2015年9月14日 星期一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D2ED-80D3-9447-BB42-F7390A106463}" type="datetime2">
              <a:rPr lang="zh-TW" altLang="en-US" smtClean="0"/>
              <a:t>2015年9月14日 星期一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826E-45C4-5249-B5D5-174216EAE070}" type="datetime2">
              <a:rPr lang="zh-TW" altLang="en-US" smtClean="0"/>
              <a:t>2015年9月14日 星期一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B17C5-AF26-9042-A498-FC31CC64B911}" type="datetime2">
              <a:rPr lang="zh-TW" altLang="en-US" smtClean="0"/>
              <a:t>2015年9月14日 星期一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C528F00-9755-A147-86D1-F3274AE7CB60}" type="datetime2">
              <a:rPr lang="zh-TW" altLang="en-US" smtClean="0"/>
              <a:t>2015年9月14日 星期一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sz="4800" dirty="0" smtClean="0"/>
              <a:t>Introduction to digital Audio Signals</a:t>
            </a:r>
            <a:endParaRPr kumimoji="1" lang="zh-TW" altLang="en-US" sz="4800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685799" y="3505200"/>
            <a:ext cx="6836173" cy="1752600"/>
          </a:xfrm>
        </p:spPr>
        <p:txBody>
          <a:bodyPr/>
          <a:lstStyle/>
          <a:p>
            <a:pPr algn="r"/>
            <a:r>
              <a:rPr kumimoji="1" lang="en-US" altLang="zh-TW" dirty="0" smtClean="0"/>
              <a:t>EE6641 Analysis and Synthesis of Audio Signals</a:t>
            </a:r>
          </a:p>
          <a:p>
            <a:pPr algn="r"/>
            <a:r>
              <a:rPr kumimoji="1" lang="en-US" altLang="zh-TW" dirty="0" smtClean="0"/>
              <a:t>Prof. Yi-Wen Liu</a:t>
            </a:r>
          </a:p>
          <a:p>
            <a:pPr algn="r"/>
            <a:r>
              <a:rPr kumimoji="1" lang="en-US" altLang="zh-TW" dirty="0" smtClean="0"/>
              <a:t>Sep. 15, 2015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4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Digital Sound Synthesis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963201" y="2425738"/>
            <a:ext cx="2458480" cy="2132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smtClean="0"/>
              <a:t>Algorithm </a:t>
            </a:r>
          </a:p>
          <a:p>
            <a:pPr algn="ctr"/>
            <a:r>
              <a:rPr kumimoji="1" lang="en-US" altLang="zh-TW" sz="2000" dirty="0" smtClean="0"/>
              <a:t>or </a:t>
            </a:r>
          </a:p>
          <a:p>
            <a:pPr algn="ctr"/>
            <a:r>
              <a:rPr kumimoji="1" lang="en-US" altLang="zh-TW" sz="2000" dirty="0" smtClean="0"/>
              <a:t>Models</a:t>
            </a:r>
            <a:endParaRPr kumimoji="1" lang="zh-TW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6175171" y="2880224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A/D</a:t>
            </a:r>
            <a:endParaRPr kumimoji="1"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2409636" y="3239744"/>
            <a:ext cx="423315" cy="3744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5637889" y="3239744"/>
            <a:ext cx="423315" cy="3744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372673" y="3709245"/>
            <a:ext cx="137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Parameters</a:t>
            </a:r>
            <a:endParaRPr kumimoji="1"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529789" y="2778790"/>
            <a:ext cx="56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y</a:t>
            </a:r>
            <a:r>
              <a:rPr kumimoji="1" lang="en-US" altLang="zh-TW" dirty="0" smtClean="0"/>
              <a:t>[n]</a:t>
            </a:r>
            <a:endParaRPr kumimoji="1"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350069" y="2903744"/>
            <a:ext cx="53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y</a:t>
            </a:r>
            <a:r>
              <a:rPr kumimoji="1" lang="en-US" altLang="zh-TW" dirty="0" smtClean="0"/>
              <a:t>(t)</a:t>
            </a:r>
            <a:endParaRPr kumimoji="1" lang="zh-TW" altLang="en-US" dirty="0"/>
          </a:p>
        </p:txBody>
      </p:sp>
      <p:cxnSp>
        <p:nvCxnSpPr>
          <p:cNvPr id="15" name="直線箭頭接點 14"/>
          <p:cNvCxnSpPr/>
          <p:nvPr/>
        </p:nvCxnSpPr>
        <p:spPr>
          <a:xfrm>
            <a:off x="7089571" y="3349364"/>
            <a:ext cx="8114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V="1">
            <a:off x="6616087" y="3794624"/>
            <a:ext cx="0" cy="78009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61204" y="4666809"/>
            <a:ext cx="1275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“sampling</a:t>
            </a:r>
            <a:br>
              <a:rPr kumimoji="1" lang="en-US" altLang="zh-TW" dirty="0" smtClean="0"/>
            </a:br>
            <a:r>
              <a:rPr kumimoji="1" lang="en-US" altLang="zh-TW" dirty="0" smtClean="0"/>
              <a:t>frequency”</a:t>
            </a:r>
            <a:endParaRPr kumimoji="1" lang="zh-TW" altLang="en-US" dirty="0"/>
          </a:p>
        </p:txBody>
      </p:sp>
      <p:grpSp>
        <p:nvGrpSpPr>
          <p:cNvPr id="26" name="群組 25"/>
          <p:cNvGrpSpPr/>
          <p:nvPr/>
        </p:nvGrpSpPr>
        <p:grpSpPr>
          <a:xfrm>
            <a:off x="683817" y="1829434"/>
            <a:ext cx="1725819" cy="1597530"/>
            <a:chOff x="683817" y="1829434"/>
            <a:chExt cx="1725819" cy="1597530"/>
          </a:xfrm>
        </p:grpSpPr>
        <p:sp>
          <p:nvSpPr>
            <p:cNvPr id="21" name="圓角矩形 20"/>
            <p:cNvSpPr/>
            <p:nvPr/>
          </p:nvSpPr>
          <p:spPr>
            <a:xfrm>
              <a:off x="683817" y="1829434"/>
              <a:ext cx="1514163" cy="94935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smtClean="0"/>
                <a:t>Controller</a:t>
              </a:r>
              <a:endParaRPr kumimoji="1" lang="zh-TW" altLang="en-US" dirty="0"/>
            </a:p>
          </p:txBody>
        </p:sp>
        <p:cxnSp>
          <p:nvCxnSpPr>
            <p:cNvPr id="25" name="肘形接點 24"/>
            <p:cNvCxnSpPr>
              <a:stCxn id="21" idx="2"/>
              <a:endCxn id="7" idx="1"/>
            </p:cNvCxnSpPr>
            <p:nvPr/>
          </p:nvCxnSpPr>
          <p:spPr>
            <a:xfrm rot="16200000" flipH="1">
              <a:off x="1601180" y="2618508"/>
              <a:ext cx="648175" cy="968737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投影片編號版面配置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5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Demo of sound synthesis with a very specialized controller</a:t>
            </a:r>
            <a:endParaRPr kumimoji="1" lang="zh-TW" altLang="en-US" dirty="0"/>
          </a:p>
        </p:txBody>
      </p:sp>
      <p:pic>
        <p:nvPicPr>
          <p:cNvPr id="5" name="Yamaha_WX5_Wind_Controller_Jami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724025"/>
            <a:ext cx="8229600" cy="462915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64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Related courses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李祈均教授：語音訊號處理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白明憲教授：聲學、陣列訊號處理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黃志方教授</a:t>
            </a:r>
            <a:r>
              <a:rPr kumimoji="1" lang="zh-TW" altLang="zh-TW" dirty="0"/>
              <a:t>（</a:t>
            </a:r>
            <a:r>
              <a:rPr kumimoji="1" lang="zh-TW" altLang="en-US" dirty="0" smtClean="0"/>
              <a:t>交</a:t>
            </a:r>
            <a:r>
              <a:rPr kumimoji="1" lang="zh-TW" altLang="zh-TW" dirty="0"/>
              <a:t>）</a:t>
            </a:r>
            <a:r>
              <a:rPr kumimoji="1" lang="zh-TW" altLang="en-US" dirty="0" smtClean="0"/>
              <a:t>：</a:t>
            </a:r>
            <a:r>
              <a:rPr kumimoji="1" lang="en-US" altLang="zh-TW" dirty="0" smtClean="0"/>
              <a:t>Max/MSP</a:t>
            </a:r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冀泰石教授（交）：聽覺資訊處理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12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What is digital audio about?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68621" y="2863944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D/A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963201" y="2425738"/>
            <a:ext cx="2458480" cy="2132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smtClean="0"/>
              <a:t>any transform (analysis)</a:t>
            </a:r>
          </a:p>
          <a:p>
            <a:pPr algn="ctr"/>
            <a:r>
              <a:rPr kumimoji="1" lang="en-US" altLang="zh-TW" sz="2000" dirty="0" smtClean="0"/>
              <a:t> and </a:t>
            </a:r>
          </a:p>
          <a:p>
            <a:pPr algn="ctr"/>
            <a:r>
              <a:rPr kumimoji="1" lang="en-US" altLang="zh-TW" sz="2000" dirty="0" smtClean="0"/>
              <a:t>processing (synthesis) </a:t>
            </a:r>
            <a:br>
              <a:rPr kumimoji="1" lang="en-US" altLang="zh-TW" sz="2000" dirty="0" smtClean="0"/>
            </a:br>
            <a:r>
              <a:rPr kumimoji="1" lang="en-US" altLang="zh-TW" sz="2000" dirty="0" smtClean="0"/>
              <a:t>you can think of</a:t>
            </a:r>
            <a:endParaRPr kumimoji="1" lang="zh-TW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6175171" y="2880224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A/D</a:t>
            </a:r>
            <a:endParaRPr kumimoji="1"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2409636" y="3239744"/>
            <a:ext cx="423315" cy="3744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57200" y="2897863"/>
            <a:ext cx="51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x(t)</a:t>
            </a:r>
            <a:endParaRPr kumimoji="1"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24638" y="2004892"/>
            <a:ext cx="1121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/>
              <a:t>Physical </a:t>
            </a:r>
            <a:br>
              <a:rPr kumimoji="1" lang="en-US" altLang="zh-TW" b="1" dirty="0" smtClean="0"/>
            </a:br>
            <a:r>
              <a:rPr kumimoji="1" lang="en-US" altLang="zh-TW" b="1" dirty="0" smtClean="0"/>
              <a:t>world</a:t>
            </a:r>
            <a:endParaRPr kumimoji="1" lang="zh-TW" altLang="en-US" b="1" dirty="0"/>
          </a:p>
        </p:txBody>
      </p:sp>
      <p:sp>
        <p:nvSpPr>
          <p:cNvPr id="10" name="向右箭號 9"/>
          <p:cNvSpPr/>
          <p:nvPr/>
        </p:nvSpPr>
        <p:spPr>
          <a:xfrm>
            <a:off x="5637889" y="3239744"/>
            <a:ext cx="423315" cy="3744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230545" y="2843437"/>
            <a:ext cx="55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x[n]</a:t>
            </a:r>
            <a:endParaRPr kumimoji="1"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529789" y="2778790"/>
            <a:ext cx="56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y</a:t>
            </a:r>
            <a:r>
              <a:rPr kumimoji="1" lang="en-US" altLang="zh-TW" dirty="0" smtClean="0"/>
              <a:t>[n]</a:t>
            </a:r>
            <a:endParaRPr kumimoji="1" lang="zh-TW" altLang="en-US" dirty="0"/>
          </a:p>
        </p:txBody>
      </p:sp>
      <p:cxnSp>
        <p:nvCxnSpPr>
          <p:cNvPr id="14" name="直線箭頭接點 13"/>
          <p:cNvCxnSpPr/>
          <p:nvPr/>
        </p:nvCxnSpPr>
        <p:spPr>
          <a:xfrm>
            <a:off x="457200" y="3348595"/>
            <a:ext cx="8114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7350069" y="2903744"/>
            <a:ext cx="53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y</a:t>
            </a:r>
            <a:r>
              <a:rPr kumimoji="1" lang="en-US" altLang="zh-TW" dirty="0" smtClean="0"/>
              <a:t>(t)</a:t>
            </a:r>
            <a:endParaRPr kumimoji="1" lang="zh-TW" altLang="en-US" dirty="0"/>
          </a:p>
        </p:txBody>
      </p:sp>
      <p:cxnSp>
        <p:nvCxnSpPr>
          <p:cNvPr id="16" name="直線箭頭接點 15"/>
          <p:cNvCxnSpPr/>
          <p:nvPr/>
        </p:nvCxnSpPr>
        <p:spPr>
          <a:xfrm>
            <a:off x="7089571" y="3349364"/>
            <a:ext cx="8114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>
            <a:endCxn id="4" idx="2"/>
          </p:cNvCxnSpPr>
          <p:nvPr/>
        </p:nvCxnSpPr>
        <p:spPr>
          <a:xfrm flipV="1">
            <a:off x="1725821" y="3778344"/>
            <a:ext cx="0" cy="78009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1088191" y="4666809"/>
            <a:ext cx="1275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“sampling</a:t>
            </a:r>
            <a:br>
              <a:rPr kumimoji="1" lang="en-US" altLang="zh-TW" dirty="0" smtClean="0"/>
            </a:br>
            <a:r>
              <a:rPr kumimoji="1" lang="en-US" altLang="zh-TW" dirty="0" smtClean="0"/>
              <a:t>frequency”</a:t>
            </a:r>
            <a:endParaRPr kumimoji="1" lang="zh-TW" altLang="en-US" dirty="0"/>
          </a:p>
        </p:txBody>
      </p:sp>
      <p:cxnSp>
        <p:nvCxnSpPr>
          <p:cNvPr id="21" name="直線箭頭接點 20"/>
          <p:cNvCxnSpPr/>
          <p:nvPr/>
        </p:nvCxnSpPr>
        <p:spPr>
          <a:xfrm flipV="1">
            <a:off x="6616087" y="3794624"/>
            <a:ext cx="0" cy="78009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061204" y="4666809"/>
            <a:ext cx="1275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“sampling</a:t>
            </a:r>
            <a:br>
              <a:rPr kumimoji="1" lang="en-US" altLang="zh-TW" dirty="0" smtClean="0"/>
            </a:br>
            <a:r>
              <a:rPr kumimoji="1" lang="en-US" altLang="zh-TW" dirty="0" smtClean="0"/>
              <a:t>frequency”</a:t>
            </a:r>
            <a:endParaRPr kumimoji="1"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2637575" y="2214096"/>
            <a:ext cx="3000314" cy="2783900"/>
          </a:xfrm>
          <a:prstGeom prst="ellipse">
            <a:avLst/>
          </a:prstGeom>
          <a:noFill/>
          <a:ln w="381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投影片編號版面配置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6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i="1" dirty="0" smtClean="0"/>
              <a:t>Sampling</a:t>
            </a:r>
            <a:r>
              <a:rPr kumimoji="1" lang="en-US" altLang="zh-TW" dirty="0" smtClean="0"/>
              <a:t>: </a:t>
            </a:r>
            <a:br>
              <a:rPr kumimoji="1" lang="en-US" altLang="zh-TW" dirty="0" smtClean="0"/>
            </a:br>
            <a:r>
              <a:rPr kumimoji="1" lang="en-US" altLang="zh-TW" sz="3600" dirty="0" smtClean="0"/>
              <a:t>To look at the waveform at discrete-time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Taken care</a:t>
            </a:r>
            <a:r>
              <a:rPr kumimoji="1" lang="en-US" altLang="zh-TW" dirty="0" smtClean="0"/>
              <a:t> by your soundcard with the “input”</a:t>
            </a:r>
          </a:p>
          <a:p>
            <a:r>
              <a:rPr kumimoji="1" lang="en-US" altLang="zh-TW" dirty="0" smtClean="0"/>
              <a:t>Need to specify </a:t>
            </a:r>
            <a:r>
              <a:rPr kumimoji="1" lang="en-US" altLang="zh-TW" u="sng" dirty="0" smtClean="0"/>
              <a:t>how often</a:t>
            </a:r>
            <a:r>
              <a:rPr kumimoji="1" lang="en-US" altLang="zh-TW" dirty="0" smtClean="0"/>
              <a:t> you want to sample</a:t>
            </a:r>
          </a:p>
          <a:p>
            <a:r>
              <a:rPr kumimoji="1" lang="en-US" altLang="zh-TW" dirty="0" smtClean="0"/>
              <a:t>The unit of sampling rate = Hz.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 smtClean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1692441" y="3839261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D/A</a:t>
            </a:r>
            <a:endParaRPr kumimoji="1" lang="zh-TW" altLang="en-US" dirty="0"/>
          </a:p>
        </p:txBody>
      </p:sp>
      <p:sp>
        <p:nvSpPr>
          <p:cNvPr id="6" name="向右箭號 5"/>
          <p:cNvSpPr/>
          <p:nvPr/>
        </p:nvSpPr>
        <p:spPr>
          <a:xfrm>
            <a:off x="2833456" y="4215061"/>
            <a:ext cx="423315" cy="3744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881020" y="3873180"/>
            <a:ext cx="51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x(t)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48458" y="2980209"/>
            <a:ext cx="1121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/>
              <a:t>Physical </a:t>
            </a:r>
            <a:br>
              <a:rPr kumimoji="1" lang="en-US" altLang="zh-TW" b="1" dirty="0" smtClean="0"/>
            </a:br>
            <a:r>
              <a:rPr kumimoji="1" lang="en-US" altLang="zh-TW" b="1" dirty="0" smtClean="0"/>
              <a:t>world</a:t>
            </a:r>
            <a:endParaRPr kumimoji="1" lang="zh-TW" altLang="en-US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2654365" y="3818754"/>
            <a:ext cx="55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x[n]</a:t>
            </a:r>
            <a:endParaRPr kumimoji="1" lang="zh-TW" altLang="en-US" dirty="0"/>
          </a:p>
        </p:txBody>
      </p:sp>
      <p:cxnSp>
        <p:nvCxnSpPr>
          <p:cNvPr id="10" name="直線箭頭接點 9"/>
          <p:cNvCxnSpPr/>
          <p:nvPr/>
        </p:nvCxnSpPr>
        <p:spPr>
          <a:xfrm>
            <a:off x="881020" y="4323912"/>
            <a:ext cx="8114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>
            <a:endCxn id="5" idx="2"/>
          </p:cNvCxnSpPr>
          <p:nvPr/>
        </p:nvCxnSpPr>
        <p:spPr>
          <a:xfrm flipV="1">
            <a:off x="2149641" y="4753661"/>
            <a:ext cx="0" cy="78009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512011" y="5642126"/>
            <a:ext cx="1275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“sampling</a:t>
            </a:r>
            <a:br>
              <a:rPr kumimoji="1" lang="en-US" altLang="zh-TW" dirty="0" smtClean="0"/>
            </a:br>
            <a:r>
              <a:rPr kumimoji="1" lang="en-US" altLang="zh-TW" dirty="0" smtClean="0"/>
              <a:t>frequency”</a:t>
            </a:r>
            <a:endParaRPr kumimoji="1" lang="zh-TW" altLang="en-US" dirty="0"/>
          </a:p>
        </p:txBody>
      </p:sp>
      <p:pic>
        <p:nvPicPr>
          <p:cNvPr id="21" name="圖片 20" descr="Lab1-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44" y="2845722"/>
            <a:ext cx="5240243" cy="3930744"/>
          </a:xfrm>
          <a:prstGeom prst="rect">
            <a:avLst/>
          </a:prstGeom>
        </p:spPr>
      </p:pic>
      <p:sp>
        <p:nvSpPr>
          <p:cNvPr id="22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Lab1-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10" y="741421"/>
            <a:ext cx="8045577" cy="603504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73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Undersampling</a:t>
            </a:r>
            <a:endParaRPr kumimoji="1" lang="zh-TW" altLang="en-US" dirty="0"/>
          </a:p>
        </p:txBody>
      </p:sp>
      <p:pic>
        <p:nvPicPr>
          <p:cNvPr id="4" name="內容版面配置區 3" descr="Lab1-2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90" r="-13290"/>
          <a:stretch>
            <a:fillRect/>
          </a:stretch>
        </p:blipFill>
        <p:spPr/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3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Nyquist</a:t>
            </a:r>
            <a:r>
              <a:rPr kumimoji="1" lang="en-US" altLang="zh-TW" dirty="0" smtClean="0"/>
              <a:t> theorem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Need to sample at least at 2x the rate of the highest frequency of interest</a:t>
            </a:r>
            <a:r>
              <a:rPr kumimoji="1" lang="en-US" altLang="zh-TW" dirty="0" smtClean="0"/>
              <a:t>.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 smtClean="0"/>
              <a:t>E.g., </a:t>
            </a:r>
            <a:r>
              <a:rPr kumimoji="1" lang="en-US" altLang="zh-TW" dirty="0" err="1" smtClean="0"/>
              <a:t>f</a:t>
            </a:r>
            <a:r>
              <a:rPr kumimoji="1" lang="en-US" altLang="zh-TW" sz="2800" baseline="-25000" dirty="0" err="1" smtClean="0"/>
              <a:t>s</a:t>
            </a:r>
            <a:r>
              <a:rPr kumimoji="1" lang="en-US" altLang="zh-TW" dirty="0" smtClean="0"/>
              <a:t> = 44.1 kHz for </a:t>
            </a:r>
            <a:r>
              <a:rPr kumimoji="1" lang="en-US" altLang="zh-TW" i="1" dirty="0" smtClean="0"/>
              <a:t>CD quality</a:t>
            </a:r>
            <a:endParaRPr kumimoji="1" lang="zh-TW" altLang="en-US" i="1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61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Quantization: </a:t>
            </a:r>
            <a:br>
              <a:rPr kumimoji="1" lang="en-US" altLang="zh-TW" dirty="0" smtClean="0"/>
            </a:br>
            <a:r>
              <a:rPr kumimoji="1" lang="en-US" altLang="zh-TW" dirty="0" smtClean="0"/>
              <a:t>fixed-point representation (usually)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1692441" y="2846175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D/A</a:t>
            </a:r>
            <a:endParaRPr kumimoji="1" lang="zh-TW" altLang="en-US" dirty="0"/>
          </a:p>
        </p:txBody>
      </p:sp>
      <p:sp>
        <p:nvSpPr>
          <p:cNvPr id="6" name="向右箭號 5"/>
          <p:cNvSpPr/>
          <p:nvPr/>
        </p:nvSpPr>
        <p:spPr>
          <a:xfrm>
            <a:off x="2833456" y="3221975"/>
            <a:ext cx="423315" cy="3744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881020" y="2880094"/>
            <a:ext cx="51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x(t)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48458" y="1987123"/>
            <a:ext cx="1121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/>
              <a:t>Physical </a:t>
            </a:r>
            <a:br>
              <a:rPr kumimoji="1" lang="en-US" altLang="zh-TW" b="1" dirty="0" smtClean="0"/>
            </a:br>
            <a:r>
              <a:rPr kumimoji="1" lang="en-US" altLang="zh-TW" b="1" dirty="0" smtClean="0"/>
              <a:t>world</a:t>
            </a:r>
            <a:endParaRPr kumimoji="1" lang="zh-TW" altLang="en-US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2654365" y="2825668"/>
            <a:ext cx="55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x[n]</a:t>
            </a:r>
            <a:endParaRPr kumimoji="1" lang="zh-TW" altLang="en-US" dirty="0"/>
          </a:p>
        </p:txBody>
      </p:sp>
      <p:cxnSp>
        <p:nvCxnSpPr>
          <p:cNvPr id="10" name="直線箭頭接點 9"/>
          <p:cNvCxnSpPr/>
          <p:nvPr/>
        </p:nvCxnSpPr>
        <p:spPr>
          <a:xfrm>
            <a:off x="881020" y="3330826"/>
            <a:ext cx="8114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>
            <a:endCxn id="5" idx="2"/>
          </p:cNvCxnSpPr>
          <p:nvPr/>
        </p:nvCxnSpPr>
        <p:spPr>
          <a:xfrm flipV="1">
            <a:off x="2149641" y="3760575"/>
            <a:ext cx="0" cy="78009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686181" y="4649040"/>
            <a:ext cx="9198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 smtClean="0"/>
              <a:t>fs</a:t>
            </a:r>
            <a:r>
              <a:rPr kumimoji="1" lang="en-US" altLang="zh-TW" dirty="0" smtClean="0"/>
              <a:t> and </a:t>
            </a:r>
            <a:br>
              <a:rPr kumimoji="1" lang="en-US" altLang="zh-TW" dirty="0" smtClean="0"/>
            </a:br>
            <a:r>
              <a:rPr kumimoji="1" lang="en-US" altLang="zh-TW" sz="2400" b="1" dirty="0" err="1" smtClean="0"/>
              <a:t>nbits</a:t>
            </a:r>
            <a:r>
              <a:rPr kumimoji="1" lang="en-US" altLang="zh-TW" sz="2400" b="1" dirty="0" smtClean="0"/>
              <a:t> </a:t>
            </a:r>
          </a:p>
          <a:p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175171" y="2880224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A/D</a:t>
            </a:r>
            <a:endParaRPr kumimoji="1" lang="zh-TW" altLang="en-US" dirty="0"/>
          </a:p>
        </p:txBody>
      </p:sp>
      <p:sp>
        <p:nvSpPr>
          <p:cNvPr id="14" name="向右箭號 13"/>
          <p:cNvSpPr/>
          <p:nvPr/>
        </p:nvSpPr>
        <p:spPr>
          <a:xfrm>
            <a:off x="5637889" y="3239744"/>
            <a:ext cx="423315" cy="3744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529789" y="2778790"/>
            <a:ext cx="56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y</a:t>
            </a:r>
            <a:r>
              <a:rPr kumimoji="1" lang="en-US" altLang="zh-TW" dirty="0" smtClean="0"/>
              <a:t>[n]</a:t>
            </a:r>
            <a:endParaRPr kumimoji="1"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350069" y="2903744"/>
            <a:ext cx="53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y</a:t>
            </a:r>
            <a:r>
              <a:rPr kumimoji="1" lang="en-US" altLang="zh-TW" dirty="0" smtClean="0"/>
              <a:t>(t)</a:t>
            </a:r>
            <a:endParaRPr kumimoji="1" lang="zh-TW" altLang="en-US" dirty="0"/>
          </a:p>
        </p:txBody>
      </p:sp>
      <p:cxnSp>
        <p:nvCxnSpPr>
          <p:cNvPr id="17" name="直線箭頭接點 16"/>
          <p:cNvCxnSpPr/>
          <p:nvPr/>
        </p:nvCxnSpPr>
        <p:spPr>
          <a:xfrm>
            <a:off x="7089571" y="3349364"/>
            <a:ext cx="8114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V="1">
            <a:off x="6616087" y="3794624"/>
            <a:ext cx="0" cy="78009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175171" y="4659251"/>
            <a:ext cx="9198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 smtClean="0"/>
              <a:t>fs</a:t>
            </a:r>
            <a:r>
              <a:rPr kumimoji="1" lang="en-US" altLang="zh-TW" dirty="0" smtClean="0"/>
              <a:t> and </a:t>
            </a:r>
            <a:br>
              <a:rPr kumimoji="1" lang="en-US" altLang="zh-TW" dirty="0" smtClean="0"/>
            </a:br>
            <a:r>
              <a:rPr kumimoji="1" lang="en-US" altLang="zh-TW" sz="2400" b="1" dirty="0" err="1" smtClean="0"/>
              <a:t>nbits</a:t>
            </a:r>
            <a:endParaRPr kumimoji="1" lang="en-US" altLang="zh-TW" sz="2000" b="1" dirty="0" smtClean="0"/>
          </a:p>
          <a:p>
            <a:endParaRPr kumimoji="1"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298688" y="2009994"/>
            <a:ext cx="1121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/>
              <a:t>Physical </a:t>
            </a:r>
            <a:br>
              <a:rPr kumimoji="1" lang="en-US" altLang="zh-TW" b="1" dirty="0" smtClean="0"/>
            </a:br>
            <a:r>
              <a:rPr kumimoji="1" lang="en-US" altLang="zh-TW" b="1" dirty="0" smtClean="0"/>
              <a:t>world</a:t>
            </a:r>
            <a:endParaRPr kumimoji="1" lang="zh-TW" altLang="en-US" b="1" dirty="0"/>
          </a:p>
        </p:txBody>
      </p:sp>
      <p:sp>
        <p:nvSpPr>
          <p:cNvPr id="22" name="橢圓 21"/>
          <p:cNvSpPr/>
          <p:nvPr/>
        </p:nvSpPr>
        <p:spPr>
          <a:xfrm>
            <a:off x="3211090" y="2279217"/>
            <a:ext cx="2318699" cy="2369823"/>
          </a:xfrm>
          <a:prstGeom prst="ellipse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>
                <a:solidFill>
                  <a:srgbClr val="008000"/>
                </a:solidFill>
              </a:rPr>
              <a:t>Digital Domain</a:t>
            </a:r>
            <a:endParaRPr kumimoji="1" lang="zh-TW" altLang="en-US" sz="2400" dirty="0">
              <a:solidFill>
                <a:srgbClr val="008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3211090" y="5800833"/>
            <a:ext cx="2487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 err="1" smtClean="0"/>
              <a:t>Nbits</a:t>
            </a:r>
            <a:r>
              <a:rPr kumimoji="1" lang="en-US" altLang="zh-TW" sz="2000" dirty="0" smtClean="0"/>
              <a:t> = 8, </a:t>
            </a:r>
            <a:r>
              <a:rPr kumimoji="1" lang="en-US" altLang="zh-TW" sz="2000" u="sng" dirty="0" smtClean="0"/>
              <a:t>16</a:t>
            </a:r>
            <a:r>
              <a:rPr kumimoji="1" lang="en-US" altLang="zh-TW" sz="2000" dirty="0" smtClean="0"/>
              <a:t>, 24, 32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34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Quantization step </a:t>
            </a:r>
            <a:r>
              <a:rPr kumimoji="1" lang="en-US" altLang="zh-TW" dirty="0" smtClean="0">
                <a:latin typeface="Symbol" charset="2"/>
                <a:cs typeface="Symbol" charset="2"/>
              </a:rPr>
              <a:t>D</a:t>
            </a:r>
            <a:endParaRPr kumimoji="1" lang="zh-TW" altLang="en-US" dirty="0">
              <a:latin typeface="Symbol" charset="2"/>
              <a:cs typeface="Symbol" charset="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 smtClean="0"/>
              <a:t>Below are directly printed from MATLAB’s document for </a:t>
            </a:r>
            <a:r>
              <a:rPr kumimoji="1" lang="en-US" altLang="zh-TW" dirty="0" err="1" smtClean="0">
                <a:latin typeface="MS Reference Sans Serif"/>
                <a:cs typeface="MS Reference Sans Serif"/>
              </a:rPr>
              <a:t>wavwrite</a:t>
            </a:r>
            <a:r>
              <a:rPr kumimoji="1" lang="en-US" altLang="zh-TW" dirty="0" smtClean="0">
                <a:latin typeface="MS Reference Sans Serif"/>
                <a:cs typeface="MS Reference Sans Serif"/>
              </a:rPr>
              <a:t>()</a:t>
            </a:r>
            <a:endParaRPr kumimoji="1" lang="zh-TW" altLang="en-US" dirty="0">
              <a:latin typeface="MS Reference Sans Serif"/>
              <a:cs typeface="MS Reference Sans Serif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967211" y="2730445"/>
            <a:ext cx="74428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err="1" smtClean="0"/>
              <a:t>NBits</a:t>
            </a:r>
            <a:r>
              <a:rPr lang="en-US" altLang="zh-TW" sz="2000" b="1" dirty="0"/>
              <a:t>	y Data Type	</a:t>
            </a:r>
            <a:r>
              <a:rPr lang="en-US" altLang="zh-TW" sz="2000" b="1" dirty="0" smtClean="0"/>
              <a:t>    Data </a:t>
            </a:r>
            <a:r>
              <a:rPr lang="en-US" altLang="zh-TW" sz="2000" b="1" dirty="0"/>
              <a:t>Range	</a:t>
            </a:r>
            <a:r>
              <a:rPr lang="en-US" altLang="zh-TW" sz="2000" b="1" dirty="0" smtClean="0"/>
              <a:t>	Output </a:t>
            </a:r>
            <a:r>
              <a:rPr lang="en-US" altLang="zh-TW" sz="2000" b="1" dirty="0"/>
              <a:t>Format</a:t>
            </a:r>
          </a:p>
          <a:p>
            <a:r>
              <a:rPr lang="en-US" altLang="zh-TW" sz="2000" dirty="0"/>
              <a:t>8	single or double	</a:t>
            </a:r>
            <a:r>
              <a:rPr lang="en-US" altLang="zh-TW" sz="2000" dirty="0" smtClean="0"/>
              <a:t>  –</a:t>
            </a:r>
            <a:r>
              <a:rPr lang="en-US" altLang="zh-TW" sz="2000" dirty="0"/>
              <a:t>1.0 &lt;= y &lt; +1.0	</a:t>
            </a:r>
            <a:r>
              <a:rPr lang="en-US" altLang="zh-TW" sz="2000" dirty="0" smtClean="0"/>
              <a:t>	uint8</a:t>
            </a:r>
            <a:endParaRPr lang="en-US" altLang="zh-TW" sz="2000" dirty="0"/>
          </a:p>
          <a:p>
            <a:r>
              <a:rPr lang="en-US" altLang="zh-TW" sz="2000" dirty="0">
                <a:solidFill>
                  <a:srgbClr val="008000"/>
                </a:solidFill>
              </a:rPr>
              <a:t>16	single or double	</a:t>
            </a:r>
            <a:r>
              <a:rPr lang="en-US" altLang="zh-TW" sz="2000" dirty="0" smtClean="0">
                <a:solidFill>
                  <a:srgbClr val="008000"/>
                </a:solidFill>
              </a:rPr>
              <a:t>  –</a:t>
            </a:r>
            <a:r>
              <a:rPr lang="en-US" altLang="zh-TW" sz="2000" dirty="0">
                <a:solidFill>
                  <a:srgbClr val="008000"/>
                </a:solidFill>
              </a:rPr>
              <a:t>1.0 &lt;= y &lt; +1.0	</a:t>
            </a:r>
            <a:r>
              <a:rPr lang="en-US" altLang="zh-TW" sz="2000" dirty="0" smtClean="0">
                <a:solidFill>
                  <a:srgbClr val="008000"/>
                </a:solidFill>
              </a:rPr>
              <a:t>	int16</a:t>
            </a:r>
            <a:endParaRPr lang="en-US" altLang="zh-TW" sz="2000" dirty="0">
              <a:solidFill>
                <a:srgbClr val="008000"/>
              </a:solidFill>
            </a:endParaRPr>
          </a:p>
          <a:p>
            <a:r>
              <a:rPr lang="en-US" altLang="zh-TW" sz="2000" dirty="0"/>
              <a:t>24	single or double	</a:t>
            </a:r>
            <a:r>
              <a:rPr lang="en-US" altLang="zh-TW" sz="2000" dirty="0" smtClean="0"/>
              <a:t>  –</a:t>
            </a:r>
            <a:r>
              <a:rPr lang="en-US" altLang="zh-TW" sz="2000" dirty="0"/>
              <a:t>1.0 &lt;= y &lt; +1.0	</a:t>
            </a:r>
            <a:r>
              <a:rPr lang="en-US" altLang="zh-TW" sz="2000" dirty="0" smtClean="0"/>
              <a:t>	int32</a:t>
            </a:r>
            <a:endParaRPr lang="en-US" altLang="zh-TW" sz="2000" dirty="0"/>
          </a:p>
          <a:p>
            <a:r>
              <a:rPr lang="en-US" altLang="zh-TW" sz="2000" dirty="0"/>
              <a:t>32	single or double	</a:t>
            </a:r>
            <a:r>
              <a:rPr lang="en-US" altLang="zh-TW" sz="2000" dirty="0" smtClean="0"/>
              <a:t>  –</a:t>
            </a:r>
            <a:r>
              <a:rPr lang="en-US" altLang="zh-TW" sz="2000" dirty="0"/>
              <a:t>1.0 &lt;= y &lt;= +1.0	</a:t>
            </a:r>
            <a:r>
              <a:rPr lang="en-US" altLang="zh-TW" sz="2000" dirty="0" smtClean="0"/>
              <a:t>	single</a:t>
            </a:r>
            <a:endParaRPr lang="en-US" altLang="zh-TW" sz="2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592741" y="4788792"/>
            <a:ext cx="3759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 smtClean="0">
                <a:latin typeface="Symbol" charset="2"/>
                <a:cs typeface="Symbol" charset="2"/>
              </a:rPr>
              <a:t>重點</a:t>
            </a:r>
            <a:r>
              <a:rPr kumimoji="1" lang="en-US" altLang="zh-TW" sz="3600" dirty="0" smtClean="0">
                <a:latin typeface="Symbol" charset="2"/>
                <a:cs typeface="Symbol" charset="2"/>
              </a:rPr>
              <a:t>: </a:t>
            </a:r>
            <a:r>
              <a:rPr kumimoji="1" lang="en-US" altLang="zh-TW" sz="3600" dirty="0" smtClean="0">
                <a:latin typeface="Symbol" charset="2"/>
                <a:cs typeface="Symbol" charset="2"/>
              </a:rPr>
              <a:t>D</a:t>
            </a:r>
            <a:r>
              <a:rPr kumimoji="1" lang="en-US" altLang="zh-TW" sz="3600" dirty="0" smtClean="0"/>
              <a:t> = 2 / 2</a:t>
            </a:r>
            <a:r>
              <a:rPr kumimoji="1" lang="en-US" altLang="zh-TW" sz="3600" baseline="30000" dirty="0" smtClean="0"/>
              <a:t>Nbits</a:t>
            </a:r>
            <a:endParaRPr kumimoji="1" lang="zh-TW" altLang="en-US" sz="3600" baseline="30000" dirty="0"/>
          </a:p>
        </p:txBody>
      </p:sp>
    </p:spTree>
    <p:extLst>
      <p:ext uri="{BB962C8B-B14F-4D97-AF65-F5344CB8AC3E}">
        <p14:creationId xmlns:p14="http://schemas.microsoft.com/office/powerpoint/2010/main" val="1675539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Analysis without synthesis:</a:t>
            </a:r>
            <a:br>
              <a:rPr kumimoji="1" lang="en-US" altLang="zh-TW" dirty="0" smtClean="0"/>
            </a:br>
            <a:r>
              <a:rPr kumimoji="1" lang="en-US" altLang="zh-TW" i="1" dirty="0" smtClean="0"/>
              <a:t>Machine listening</a:t>
            </a:r>
            <a:endParaRPr kumimoji="1" lang="zh-TW" altLang="en-US" i="1" dirty="0"/>
          </a:p>
        </p:txBody>
      </p:sp>
      <p:sp>
        <p:nvSpPr>
          <p:cNvPr id="4" name="矩形 3"/>
          <p:cNvSpPr/>
          <p:nvPr/>
        </p:nvSpPr>
        <p:spPr>
          <a:xfrm>
            <a:off x="1268621" y="2863944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D/A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963201" y="2425738"/>
            <a:ext cx="2458480" cy="21326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certain transform</a:t>
            </a:r>
            <a:endParaRPr kumimoji="1" lang="zh-TW" altLang="en-US" dirty="0"/>
          </a:p>
        </p:txBody>
      </p:sp>
      <p:sp>
        <p:nvSpPr>
          <p:cNvPr id="6" name="向右箭號 5"/>
          <p:cNvSpPr/>
          <p:nvPr/>
        </p:nvSpPr>
        <p:spPr>
          <a:xfrm>
            <a:off x="2409636" y="3239744"/>
            <a:ext cx="423315" cy="3744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57200" y="2897863"/>
            <a:ext cx="51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x(t)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24638" y="2004892"/>
            <a:ext cx="1121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smtClean="0"/>
              <a:t>Physical </a:t>
            </a:r>
            <a:br>
              <a:rPr kumimoji="1" lang="en-US" altLang="zh-TW" b="1" dirty="0" smtClean="0"/>
            </a:br>
            <a:r>
              <a:rPr kumimoji="1" lang="en-US" altLang="zh-TW" b="1" dirty="0" smtClean="0"/>
              <a:t>world</a:t>
            </a:r>
            <a:endParaRPr kumimoji="1" lang="zh-TW" altLang="en-US" b="1" dirty="0"/>
          </a:p>
        </p:txBody>
      </p:sp>
      <p:sp>
        <p:nvSpPr>
          <p:cNvPr id="9" name="向右箭號 8"/>
          <p:cNvSpPr/>
          <p:nvPr/>
        </p:nvSpPr>
        <p:spPr>
          <a:xfrm>
            <a:off x="5637889" y="3239744"/>
            <a:ext cx="423315" cy="3744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344512" y="2827157"/>
            <a:ext cx="55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x[n]</a:t>
            </a:r>
            <a:endParaRPr kumimoji="1"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529789" y="2778790"/>
            <a:ext cx="157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smtClean="0"/>
              <a:t>x: feature</a:t>
            </a:r>
            <a:endParaRPr kumimoji="1" lang="zh-TW" altLang="en-US" sz="2400" b="1" dirty="0"/>
          </a:p>
        </p:txBody>
      </p:sp>
      <p:cxnSp>
        <p:nvCxnSpPr>
          <p:cNvPr id="12" name="直線箭頭接點 11"/>
          <p:cNvCxnSpPr/>
          <p:nvPr/>
        </p:nvCxnSpPr>
        <p:spPr>
          <a:xfrm>
            <a:off x="457200" y="3348595"/>
            <a:ext cx="8114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>
            <a:endCxn id="4" idx="2"/>
          </p:cNvCxnSpPr>
          <p:nvPr/>
        </p:nvCxnSpPr>
        <p:spPr>
          <a:xfrm flipV="1">
            <a:off x="1725821" y="3778344"/>
            <a:ext cx="0" cy="78009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88191" y="4666809"/>
            <a:ext cx="1275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“sampling</a:t>
            </a:r>
            <a:br>
              <a:rPr kumimoji="1" lang="en-US" altLang="zh-TW" dirty="0" smtClean="0"/>
            </a:br>
            <a:r>
              <a:rPr kumimoji="1" lang="en-US" altLang="zh-TW" dirty="0" smtClean="0"/>
              <a:t>frequency”</a:t>
            </a:r>
            <a:endParaRPr kumimoji="1"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6186905" y="3348595"/>
            <a:ext cx="1514163" cy="9493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Machine Learning</a:t>
            </a:r>
          </a:p>
          <a:p>
            <a:pPr algn="ctr"/>
            <a:r>
              <a:rPr kumimoji="1" lang="en-US" altLang="zh-TW" dirty="0" smtClean="0"/>
              <a:t>Engines</a:t>
            </a:r>
            <a:endParaRPr kumimoji="1" lang="zh-TW" altLang="en-US" dirty="0"/>
          </a:p>
        </p:txBody>
      </p:sp>
      <p:cxnSp>
        <p:nvCxnSpPr>
          <p:cNvPr id="16" name="直線箭頭接點 15"/>
          <p:cNvCxnSpPr/>
          <p:nvPr/>
        </p:nvCxnSpPr>
        <p:spPr>
          <a:xfrm flipV="1">
            <a:off x="6925432" y="4321468"/>
            <a:ext cx="0" cy="78009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6360004" y="5142374"/>
            <a:ext cx="1523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Training data</a:t>
            </a:r>
            <a:br>
              <a:rPr kumimoji="1" lang="en-US" altLang="zh-TW" dirty="0" smtClean="0"/>
            </a:br>
            <a:r>
              <a:rPr kumimoji="1" lang="en-US" altLang="zh-TW" dirty="0" smtClean="0"/>
              <a:t>(optional)</a:t>
            </a:r>
            <a:endParaRPr kumimoji="1" lang="zh-TW" altLang="en-US" dirty="0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73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楚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清楚.thmx</Template>
  <TotalTime>119</TotalTime>
  <Words>427</Words>
  <Application>Microsoft Macintosh PowerPoint</Application>
  <PresentationFormat>如螢幕大小 (4:3)</PresentationFormat>
  <Paragraphs>115</Paragraphs>
  <Slides>12</Slides>
  <Notes>7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3" baseType="lpstr">
      <vt:lpstr>清楚</vt:lpstr>
      <vt:lpstr>Introduction to digital Audio Signals</vt:lpstr>
      <vt:lpstr>What is digital audio about?</vt:lpstr>
      <vt:lpstr>Sampling:  To look at the waveform at discrete-time</vt:lpstr>
      <vt:lpstr>PowerPoint 簡報</vt:lpstr>
      <vt:lpstr>Undersampling</vt:lpstr>
      <vt:lpstr>Nyquist theorem</vt:lpstr>
      <vt:lpstr>Quantization:  fixed-point representation (usually)</vt:lpstr>
      <vt:lpstr>Quantization step D</vt:lpstr>
      <vt:lpstr>Analysis without synthesis: Machine listening</vt:lpstr>
      <vt:lpstr>Digital Sound Synthesis</vt:lpstr>
      <vt:lpstr>Demo of sound synthesis with a very specialized controller</vt:lpstr>
      <vt:lpstr>Related courses</vt:lpstr>
    </vt:vector>
  </TitlesOfParts>
  <Company>NTHU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digital Audio Signals</dc:title>
  <dc:creator>YW Liu</dc:creator>
  <cp:lastModifiedBy>YW Liu</cp:lastModifiedBy>
  <cp:revision>29</cp:revision>
  <dcterms:created xsi:type="dcterms:W3CDTF">2015-09-14T11:38:55Z</dcterms:created>
  <dcterms:modified xsi:type="dcterms:W3CDTF">2015-09-14T13:38:40Z</dcterms:modified>
</cp:coreProperties>
</file>